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23"/>
  </p:notesMasterIdLst>
  <p:sldIdLst>
    <p:sldId id="256"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2" r:id="rId16"/>
    <p:sldId id="541" r:id="rId17"/>
    <p:sldId id="543" r:id="rId18"/>
    <p:sldId id="544" r:id="rId19"/>
    <p:sldId id="545" r:id="rId20"/>
    <p:sldId id="546" r:id="rId21"/>
    <p:sldId id="499"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718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github.com/ferninphilly/deploy-to-fargat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Architecture</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2407-AAD8-5A49-89FC-B9258F9E4DE8}"/>
              </a:ext>
            </a:extLst>
          </p:cNvPr>
          <p:cNvSpPr>
            <a:spLocks noGrp="1"/>
          </p:cNvSpPr>
          <p:nvPr>
            <p:ph type="title"/>
          </p:nvPr>
        </p:nvSpPr>
        <p:spPr/>
        <p:txBody>
          <a:bodyPr/>
          <a:lstStyle/>
          <a:p>
            <a:r>
              <a:rPr lang="en-US" dirty="0"/>
              <a:t>Clusters in ECS (continued)</a:t>
            </a:r>
          </a:p>
        </p:txBody>
      </p:sp>
      <p:sp>
        <p:nvSpPr>
          <p:cNvPr id="3" name="Text Placeholder 2">
            <a:extLst>
              <a:ext uri="{FF2B5EF4-FFF2-40B4-BE49-F238E27FC236}">
                <a16:creationId xmlns:a16="http://schemas.microsoft.com/office/drawing/2014/main" id="{F9B58FE4-5B10-3D4B-BA10-9163B74E3B38}"/>
              </a:ext>
            </a:extLst>
          </p:cNvPr>
          <p:cNvSpPr>
            <a:spLocks noGrp="1"/>
          </p:cNvSpPr>
          <p:nvPr>
            <p:ph type="body" idx="1"/>
          </p:nvPr>
        </p:nvSpPr>
        <p:spPr/>
        <p:txBody>
          <a:bodyPr/>
          <a:lstStyle/>
          <a:p>
            <a:r>
              <a:rPr lang="en-US" dirty="0"/>
              <a:t> So this </a:t>
            </a:r>
            <a:r>
              <a:rPr lang="en-US" b="1" dirty="0"/>
              <a:t>service</a:t>
            </a:r>
            <a:r>
              <a:rPr lang="en-US" dirty="0"/>
              <a:t> is the logical hierarchy of </a:t>
            </a:r>
            <a:r>
              <a:rPr lang="en-US" b="1" dirty="0"/>
              <a:t>how</a:t>
            </a:r>
            <a:r>
              <a:rPr lang="en-US" dirty="0"/>
              <a:t> we want to run our containers. The </a:t>
            </a:r>
            <a:r>
              <a:rPr lang="en-US" b="1" dirty="0"/>
              <a:t>service</a:t>
            </a:r>
            <a:r>
              <a:rPr lang="en-US" dirty="0"/>
              <a:t> decides things like:</a:t>
            </a:r>
          </a:p>
          <a:p>
            <a:pPr lvl="1"/>
            <a:r>
              <a:rPr lang="en-US" dirty="0"/>
              <a:t> How many containers we want running at a base level</a:t>
            </a:r>
          </a:p>
          <a:p>
            <a:pPr lvl="1"/>
            <a:r>
              <a:rPr lang="en-US" dirty="0"/>
              <a:t> How many containers we want to expand to if containers start getting over N percent of CPU</a:t>
            </a:r>
          </a:p>
          <a:p>
            <a:pPr lvl="1"/>
            <a:r>
              <a:rPr lang="en-US" dirty="0"/>
              <a:t> What base image we want to use (basically which tag we want to use)</a:t>
            </a:r>
          </a:p>
          <a:p>
            <a:pPr lvl="1"/>
            <a:r>
              <a:rPr lang="en-US" dirty="0"/>
              <a:t> Any environment variables we want to add or overwrite in the container.</a:t>
            </a:r>
          </a:p>
        </p:txBody>
      </p:sp>
      <p:pic>
        <p:nvPicPr>
          <p:cNvPr id="4" name="Picture 3">
            <a:extLst>
              <a:ext uri="{FF2B5EF4-FFF2-40B4-BE49-F238E27FC236}">
                <a16:creationId xmlns:a16="http://schemas.microsoft.com/office/drawing/2014/main" id="{48F0E652-FC92-A749-AD73-D1DD3D7C993B}"/>
              </a:ext>
            </a:extLst>
          </p:cNvPr>
          <p:cNvPicPr>
            <a:picLocks noChangeAspect="1"/>
          </p:cNvPicPr>
          <p:nvPr/>
        </p:nvPicPr>
        <p:blipFill>
          <a:blip r:embed="rId2"/>
          <a:stretch>
            <a:fillRect/>
          </a:stretch>
        </p:blipFill>
        <p:spPr>
          <a:xfrm>
            <a:off x="3898681" y="5244549"/>
            <a:ext cx="1346637" cy="1376967"/>
          </a:xfrm>
          <a:prstGeom prst="rect">
            <a:avLst/>
          </a:prstGeom>
        </p:spPr>
      </p:pic>
    </p:spTree>
    <p:extLst>
      <p:ext uri="{BB962C8B-B14F-4D97-AF65-F5344CB8AC3E}">
        <p14:creationId xmlns:p14="http://schemas.microsoft.com/office/powerpoint/2010/main" val="216015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71E3-032E-9E48-BEC1-0FF0770D18C4}"/>
              </a:ext>
            </a:extLst>
          </p:cNvPr>
          <p:cNvSpPr>
            <a:spLocks noGrp="1"/>
          </p:cNvSpPr>
          <p:nvPr>
            <p:ph type="title"/>
          </p:nvPr>
        </p:nvSpPr>
        <p:spPr/>
        <p:txBody>
          <a:bodyPr/>
          <a:lstStyle/>
          <a:p>
            <a:r>
              <a:rPr lang="en-US" dirty="0"/>
              <a:t>ECS Cluster management</a:t>
            </a:r>
          </a:p>
        </p:txBody>
      </p:sp>
      <p:sp>
        <p:nvSpPr>
          <p:cNvPr id="3" name="Text Placeholder 2">
            <a:extLst>
              <a:ext uri="{FF2B5EF4-FFF2-40B4-BE49-F238E27FC236}">
                <a16:creationId xmlns:a16="http://schemas.microsoft.com/office/drawing/2014/main" id="{C28B7D3E-382F-DA42-819B-5563D1F0981A}"/>
              </a:ext>
            </a:extLst>
          </p:cNvPr>
          <p:cNvSpPr>
            <a:spLocks noGrp="1"/>
          </p:cNvSpPr>
          <p:nvPr>
            <p:ph type="body" idx="1"/>
          </p:nvPr>
        </p:nvSpPr>
        <p:spPr/>
        <p:txBody>
          <a:bodyPr/>
          <a:lstStyle/>
          <a:p>
            <a:r>
              <a:rPr lang="en-US" dirty="0"/>
              <a:t> The biggest advantage of </a:t>
            </a:r>
            <a:r>
              <a:rPr lang="en-US" b="1" dirty="0"/>
              <a:t>service logic</a:t>
            </a:r>
            <a:r>
              <a:rPr lang="en-US" dirty="0"/>
              <a:t> is it’s ability to </a:t>
            </a:r>
            <a:r>
              <a:rPr lang="en-US" i="1" dirty="0"/>
              <a:t>expand </a:t>
            </a:r>
            <a:r>
              <a:rPr lang="en-US" dirty="0"/>
              <a:t>and </a:t>
            </a:r>
            <a:r>
              <a:rPr lang="en-US" i="1" dirty="0"/>
              <a:t>contract</a:t>
            </a:r>
            <a:r>
              <a:rPr lang="en-US" dirty="0"/>
              <a:t> based on the load. </a:t>
            </a:r>
          </a:p>
          <a:p>
            <a:r>
              <a:rPr lang="en-US" dirty="0"/>
              <a:t> For example: let’s say you have some code that does transformation on a data stream. The incoming streaming data is, let’s say, betting odds (that change constantly). </a:t>
            </a:r>
          </a:p>
          <a:p>
            <a:r>
              <a:rPr lang="en-US" dirty="0"/>
              <a:t> As you can imagine the flow of this data would be extremely uneven….on slow times (with no matches) there would be very few odds changes while </a:t>
            </a:r>
            <a:r>
              <a:rPr lang="en-US" i="1" dirty="0"/>
              <a:t>during</a:t>
            </a:r>
            <a:r>
              <a:rPr lang="en-US" dirty="0"/>
              <a:t> matches it goes crazy.</a:t>
            </a:r>
          </a:p>
        </p:txBody>
      </p:sp>
    </p:spTree>
    <p:extLst>
      <p:ext uri="{BB962C8B-B14F-4D97-AF65-F5344CB8AC3E}">
        <p14:creationId xmlns:p14="http://schemas.microsoft.com/office/powerpoint/2010/main" val="372055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F64B-C8BE-8541-8751-F12C37F0999A}"/>
              </a:ext>
            </a:extLst>
          </p:cNvPr>
          <p:cNvSpPr>
            <a:spLocks noGrp="1"/>
          </p:cNvSpPr>
          <p:nvPr>
            <p:ph type="title"/>
          </p:nvPr>
        </p:nvSpPr>
        <p:spPr/>
        <p:txBody>
          <a:bodyPr/>
          <a:lstStyle/>
          <a:p>
            <a:r>
              <a:rPr lang="en-US" dirty="0"/>
              <a:t>ECS service management</a:t>
            </a:r>
          </a:p>
        </p:txBody>
      </p:sp>
      <p:sp>
        <p:nvSpPr>
          <p:cNvPr id="3" name="Text Placeholder 2">
            <a:extLst>
              <a:ext uri="{FF2B5EF4-FFF2-40B4-BE49-F238E27FC236}">
                <a16:creationId xmlns:a16="http://schemas.microsoft.com/office/drawing/2014/main" id="{FF9FFCBA-0261-464E-B462-79A344533725}"/>
              </a:ext>
            </a:extLst>
          </p:cNvPr>
          <p:cNvSpPr>
            <a:spLocks noGrp="1"/>
          </p:cNvSpPr>
          <p:nvPr>
            <p:ph type="body" idx="1"/>
          </p:nvPr>
        </p:nvSpPr>
        <p:spPr>
          <a:xfrm>
            <a:off x="152400" y="1451048"/>
            <a:ext cx="8991600" cy="5029199"/>
          </a:xfrm>
        </p:spPr>
        <p:txBody>
          <a:bodyPr/>
          <a:lstStyle/>
          <a:p>
            <a:r>
              <a:rPr lang="en-US" dirty="0"/>
              <a:t> So your incoming demand for your service might look something like this- pretty uneven until a match…</a:t>
            </a:r>
          </a:p>
        </p:txBody>
      </p:sp>
      <p:pic>
        <p:nvPicPr>
          <p:cNvPr id="5" name="Picture 4">
            <a:extLst>
              <a:ext uri="{FF2B5EF4-FFF2-40B4-BE49-F238E27FC236}">
                <a16:creationId xmlns:a16="http://schemas.microsoft.com/office/drawing/2014/main" id="{04B93DE3-580F-D74A-AE34-2C2742FF3892}"/>
              </a:ext>
            </a:extLst>
          </p:cNvPr>
          <p:cNvPicPr>
            <a:picLocks noChangeAspect="1"/>
          </p:cNvPicPr>
          <p:nvPr/>
        </p:nvPicPr>
        <p:blipFill>
          <a:blip r:embed="rId2"/>
          <a:stretch>
            <a:fillRect/>
          </a:stretch>
        </p:blipFill>
        <p:spPr>
          <a:xfrm>
            <a:off x="1240221" y="2769694"/>
            <a:ext cx="6106510" cy="3710553"/>
          </a:xfrm>
          <a:prstGeom prst="rect">
            <a:avLst/>
          </a:prstGeom>
        </p:spPr>
      </p:pic>
    </p:spTree>
    <p:extLst>
      <p:ext uri="{BB962C8B-B14F-4D97-AF65-F5344CB8AC3E}">
        <p14:creationId xmlns:p14="http://schemas.microsoft.com/office/powerpoint/2010/main" val="211977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C79F-F607-304E-BAEC-FA6E09D4A9E0}"/>
              </a:ext>
            </a:extLst>
          </p:cNvPr>
          <p:cNvSpPr>
            <a:spLocks noGrp="1"/>
          </p:cNvSpPr>
          <p:nvPr>
            <p:ph type="title"/>
          </p:nvPr>
        </p:nvSpPr>
        <p:spPr/>
        <p:txBody>
          <a:bodyPr/>
          <a:lstStyle/>
          <a:p>
            <a:r>
              <a:rPr lang="en-US" dirty="0"/>
              <a:t>ECS Service management</a:t>
            </a:r>
          </a:p>
        </p:txBody>
      </p:sp>
      <p:sp>
        <p:nvSpPr>
          <p:cNvPr id="3" name="Text Placeholder 2">
            <a:extLst>
              <a:ext uri="{FF2B5EF4-FFF2-40B4-BE49-F238E27FC236}">
                <a16:creationId xmlns:a16="http://schemas.microsoft.com/office/drawing/2014/main" id="{CB5479D3-4198-A54C-81B1-714AAB4E0104}"/>
              </a:ext>
            </a:extLst>
          </p:cNvPr>
          <p:cNvSpPr>
            <a:spLocks noGrp="1"/>
          </p:cNvSpPr>
          <p:nvPr>
            <p:ph type="body" idx="1"/>
          </p:nvPr>
        </p:nvSpPr>
        <p:spPr/>
        <p:txBody>
          <a:bodyPr/>
          <a:lstStyle/>
          <a:p>
            <a:r>
              <a:rPr lang="en-US" dirty="0"/>
              <a:t> So the </a:t>
            </a:r>
            <a:r>
              <a:rPr lang="en-US" b="1" dirty="0"/>
              <a:t>service</a:t>
            </a:r>
            <a:r>
              <a:rPr lang="en-US" dirty="0"/>
              <a:t> in the ECS cluster can have logic that says: </a:t>
            </a:r>
          </a:p>
          <a:p>
            <a:pPr lvl="1"/>
            <a:r>
              <a:rPr lang="en-US" dirty="0"/>
              <a:t>“When you get to 70% CPU utilization- go ahead and spin up another container to take some of that load. Follow this logic through between 2 and 50 containers. When you see the container demand going down…kill them off”. </a:t>
            </a:r>
          </a:p>
          <a:p>
            <a:r>
              <a:rPr lang="en-US" dirty="0"/>
              <a:t> This (obviously) gives us a tremendous amount of elasticity in how we manage incoming demand on our AWS resources. This saves on COST and still leaves us </a:t>
            </a:r>
            <a:r>
              <a:rPr lang="en-US" b="1" dirty="0"/>
              <a:t>very little</a:t>
            </a:r>
            <a:r>
              <a:rPr lang="en-US" dirty="0"/>
              <a:t> to actually manage.</a:t>
            </a:r>
          </a:p>
        </p:txBody>
      </p:sp>
      <p:pic>
        <p:nvPicPr>
          <p:cNvPr id="4" name="Picture 3">
            <a:extLst>
              <a:ext uri="{FF2B5EF4-FFF2-40B4-BE49-F238E27FC236}">
                <a16:creationId xmlns:a16="http://schemas.microsoft.com/office/drawing/2014/main" id="{D4FE1A6D-7035-3248-A48B-45A20DACFB2E}"/>
              </a:ext>
            </a:extLst>
          </p:cNvPr>
          <p:cNvPicPr>
            <a:picLocks noChangeAspect="1"/>
          </p:cNvPicPr>
          <p:nvPr/>
        </p:nvPicPr>
        <p:blipFill>
          <a:blip r:embed="rId2"/>
          <a:stretch>
            <a:fillRect/>
          </a:stretch>
        </p:blipFill>
        <p:spPr>
          <a:xfrm>
            <a:off x="4082868" y="5486400"/>
            <a:ext cx="1232957" cy="1142999"/>
          </a:xfrm>
          <a:prstGeom prst="rect">
            <a:avLst/>
          </a:prstGeom>
        </p:spPr>
      </p:pic>
    </p:spTree>
    <p:extLst>
      <p:ext uri="{BB962C8B-B14F-4D97-AF65-F5344CB8AC3E}">
        <p14:creationId xmlns:p14="http://schemas.microsoft.com/office/powerpoint/2010/main" val="36313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E23D-2A2D-6D49-9709-26FBC8CEC621}"/>
              </a:ext>
            </a:extLst>
          </p:cNvPr>
          <p:cNvSpPr>
            <a:spLocks noGrp="1"/>
          </p:cNvSpPr>
          <p:nvPr>
            <p:ph type="title"/>
          </p:nvPr>
        </p:nvSpPr>
        <p:spPr/>
        <p:txBody>
          <a:bodyPr/>
          <a:lstStyle/>
          <a:p>
            <a:r>
              <a:rPr lang="en-US" dirty="0"/>
              <a:t>Create a cluster</a:t>
            </a:r>
          </a:p>
        </p:txBody>
      </p:sp>
      <p:sp>
        <p:nvSpPr>
          <p:cNvPr id="3" name="Text Placeholder 2">
            <a:extLst>
              <a:ext uri="{FF2B5EF4-FFF2-40B4-BE49-F238E27FC236}">
                <a16:creationId xmlns:a16="http://schemas.microsoft.com/office/drawing/2014/main" id="{D502A463-4A21-C44D-87B5-765BA0EE20A2}"/>
              </a:ext>
            </a:extLst>
          </p:cNvPr>
          <p:cNvSpPr>
            <a:spLocks noGrp="1"/>
          </p:cNvSpPr>
          <p:nvPr>
            <p:ph type="body" idx="1"/>
          </p:nvPr>
        </p:nvSpPr>
        <p:spPr/>
        <p:txBody>
          <a:bodyPr/>
          <a:lstStyle/>
          <a:p>
            <a:r>
              <a:rPr lang="en-US" dirty="0"/>
              <a:t> We’re going to create a cluster together to show everyone how easy this is to do. For this exercise we’re going to walk through deploying a basic API back end using another </a:t>
            </a:r>
            <a:r>
              <a:rPr lang="en-US" dirty="0" err="1"/>
              <a:t>github</a:t>
            </a:r>
            <a:r>
              <a:rPr lang="en-US" dirty="0"/>
              <a:t> category that I have created. </a:t>
            </a:r>
          </a:p>
          <a:p>
            <a:r>
              <a:rPr lang="en-US" dirty="0"/>
              <a:t> Use this </a:t>
            </a:r>
            <a:r>
              <a:rPr lang="en-US" dirty="0" err="1"/>
              <a:t>github</a:t>
            </a:r>
            <a:r>
              <a:rPr lang="en-US" dirty="0"/>
              <a:t> link and the node file in module_05 </a:t>
            </a:r>
            <a:r>
              <a:rPr lang="en-US" dirty="0">
                <a:hlinkClick r:id="rId2"/>
              </a:rPr>
              <a:t>https://github.com/ferninphilly/deploy-to-fargate</a:t>
            </a:r>
            <a:endParaRPr lang="en-US" dirty="0"/>
          </a:p>
        </p:txBody>
      </p:sp>
      <p:pic>
        <p:nvPicPr>
          <p:cNvPr id="4" name="Picture 3">
            <a:extLst>
              <a:ext uri="{FF2B5EF4-FFF2-40B4-BE49-F238E27FC236}">
                <a16:creationId xmlns:a16="http://schemas.microsoft.com/office/drawing/2014/main" id="{C7E94321-9D40-BD4F-B4B4-4655A891A416}"/>
              </a:ext>
            </a:extLst>
          </p:cNvPr>
          <p:cNvPicPr>
            <a:picLocks noChangeAspect="1"/>
          </p:cNvPicPr>
          <p:nvPr/>
        </p:nvPicPr>
        <p:blipFill>
          <a:blip r:embed="rId3"/>
          <a:stretch>
            <a:fillRect/>
          </a:stretch>
        </p:blipFill>
        <p:spPr>
          <a:xfrm>
            <a:off x="3740107" y="4858406"/>
            <a:ext cx="1663785" cy="1542393"/>
          </a:xfrm>
          <a:prstGeom prst="rect">
            <a:avLst/>
          </a:prstGeom>
        </p:spPr>
      </p:pic>
    </p:spTree>
    <p:extLst>
      <p:ext uri="{BB962C8B-B14F-4D97-AF65-F5344CB8AC3E}">
        <p14:creationId xmlns:p14="http://schemas.microsoft.com/office/powerpoint/2010/main" val="350595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902B-5C22-7E4B-AE90-B63070796EC8}"/>
              </a:ext>
            </a:extLst>
          </p:cNvPr>
          <p:cNvSpPr>
            <a:spLocks noGrp="1"/>
          </p:cNvSpPr>
          <p:nvPr>
            <p:ph type="title"/>
          </p:nvPr>
        </p:nvSpPr>
        <p:spPr/>
        <p:txBody>
          <a:bodyPr/>
          <a:lstStyle/>
          <a:p>
            <a:r>
              <a:rPr lang="en-US" dirty="0"/>
              <a:t>Deploying to </a:t>
            </a:r>
            <a:r>
              <a:rPr lang="en-US" dirty="0" err="1"/>
              <a:t>Fargate</a:t>
            </a:r>
            <a:endParaRPr lang="en-US" dirty="0"/>
          </a:p>
        </p:txBody>
      </p:sp>
      <p:sp>
        <p:nvSpPr>
          <p:cNvPr id="3" name="Text Placeholder 2">
            <a:extLst>
              <a:ext uri="{FF2B5EF4-FFF2-40B4-BE49-F238E27FC236}">
                <a16:creationId xmlns:a16="http://schemas.microsoft.com/office/drawing/2014/main" id="{91535B65-2C09-BE4D-81EF-88166F51EA2D}"/>
              </a:ext>
            </a:extLst>
          </p:cNvPr>
          <p:cNvSpPr>
            <a:spLocks noGrp="1"/>
          </p:cNvSpPr>
          <p:nvPr>
            <p:ph type="body" idx="1"/>
          </p:nvPr>
        </p:nvSpPr>
        <p:spPr/>
        <p:txBody>
          <a:bodyPr/>
          <a:lstStyle/>
          <a:p>
            <a:r>
              <a:rPr lang="en-US" dirty="0"/>
              <a:t> So for this project we’re going to use a very basic </a:t>
            </a:r>
            <a:r>
              <a:rPr lang="en-US" dirty="0" err="1"/>
              <a:t>node.js</a:t>
            </a:r>
            <a:r>
              <a:rPr lang="en-US" dirty="0"/>
              <a:t> express application that does nothing but give quotes from THE ROOM. The node application is written in node 11. </a:t>
            </a:r>
          </a:p>
          <a:p>
            <a:r>
              <a:rPr lang="en-US" dirty="0"/>
              <a:t> cd into the module_05/</a:t>
            </a:r>
            <a:r>
              <a:rPr lang="en-US" dirty="0" err="1"/>
              <a:t>fargateapp</a:t>
            </a:r>
            <a:r>
              <a:rPr lang="en-US" dirty="0"/>
              <a:t> directory to see it and if you want to run it just type </a:t>
            </a:r>
            <a:r>
              <a:rPr lang="en-US" b="1" dirty="0"/>
              <a:t>node </a:t>
            </a:r>
            <a:r>
              <a:rPr lang="en-US" b="1" dirty="0" err="1"/>
              <a:t>index.js</a:t>
            </a:r>
            <a:r>
              <a:rPr lang="en-US" dirty="0"/>
              <a:t>. </a:t>
            </a:r>
          </a:p>
          <a:p>
            <a:r>
              <a:rPr lang="en-US" dirty="0"/>
              <a:t> Now let’s deploy it to </a:t>
            </a:r>
            <a:r>
              <a:rPr lang="en-US" dirty="0" err="1"/>
              <a:t>fargate</a:t>
            </a:r>
            <a:r>
              <a:rPr lang="en-US" dirty="0"/>
              <a:t>! (We’re going to do this without terraform for now just as an example).</a:t>
            </a:r>
          </a:p>
        </p:txBody>
      </p:sp>
      <p:pic>
        <p:nvPicPr>
          <p:cNvPr id="4" name="Picture 3">
            <a:extLst>
              <a:ext uri="{FF2B5EF4-FFF2-40B4-BE49-F238E27FC236}">
                <a16:creationId xmlns:a16="http://schemas.microsoft.com/office/drawing/2014/main" id="{2502199A-D3B1-9A4A-9E79-4B42D9D69AE9}"/>
              </a:ext>
            </a:extLst>
          </p:cNvPr>
          <p:cNvPicPr>
            <a:picLocks noChangeAspect="1"/>
          </p:cNvPicPr>
          <p:nvPr/>
        </p:nvPicPr>
        <p:blipFill>
          <a:blip r:embed="rId2"/>
          <a:stretch>
            <a:fillRect/>
          </a:stretch>
        </p:blipFill>
        <p:spPr>
          <a:xfrm>
            <a:off x="3780440" y="5002923"/>
            <a:ext cx="1583120" cy="1583120"/>
          </a:xfrm>
          <a:prstGeom prst="rect">
            <a:avLst/>
          </a:prstGeom>
        </p:spPr>
      </p:pic>
    </p:spTree>
    <p:extLst>
      <p:ext uri="{BB962C8B-B14F-4D97-AF65-F5344CB8AC3E}">
        <p14:creationId xmlns:p14="http://schemas.microsoft.com/office/powerpoint/2010/main" val="90530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Elastic Load Balancer</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6870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Elastic Load Balancer</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we have our Tommy </a:t>
            </a:r>
            <a:r>
              <a:rPr lang="en-US" dirty="0" err="1"/>
              <a:t>Wiseau</a:t>
            </a:r>
            <a:r>
              <a:rPr lang="en-US" dirty="0"/>
              <a:t> quote app set up locally and deployed to </a:t>
            </a:r>
            <a:r>
              <a:rPr lang="en-US" dirty="0" err="1"/>
              <a:t>fargate</a:t>
            </a:r>
            <a:r>
              <a:rPr lang="en-US" dirty="0"/>
              <a:t> BUT…we still need a way to access it from the internet. Let’s talk LOAD BALANCERS.</a:t>
            </a:r>
          </a:p>
          <a:p>
            <a:r>
              <a:rPr lang="en-US" dirty="0"/>
              <a:t> So LOAD BALANCERS are basically just what the name implies: they manage incoming requests and send data to a </a:t>
            </a:r>
            <a:r>
              <a:rPr lang="en-US" b="1" dirty="0"/>
              <a:t>service</a:t>
            </a:r>
            <a:r>
              <a:rPr lang="en-US" dirty="0"/>
              <a:t>. </a:t>
            </a:r>
          </a:p>
          <a:p>
            <a:r>
              <a:rPr lang="en-US" dirty="0"/>
              <a:t> We can make ECS into a </a:t>
            </a:r>
            <a:r>
              <a:rPr lang="en-US" b="1" dirty="0"/>
              <a:t>service</a:t>
            </a:r>
            <a:r>
              <a:rPr lang="en-US" dirty="0"/>
              <a:t> and direct traffic towards them fairly simply!</a:t>
            </a:r>
          </a:p>
        </p:txBody>
      </p:sp>
      <p:pic>
        <p:nvPicPr>
          <p:cNvPr id="4" name="Picture 3">
            <a:extLst>
              <a:ext uri="{FF2B5EF4-FFF2-40B4-BE49-F238E27FC236}">
                <a16:creationId xmlns:a16="http://schemas.microsoft.com/office/drawing/2014/main" id="{CB59D0DF-DA0D-8148-AAF7-D09BE4021751}"/>
              </a:ext>
            </a:extLst>
          </p:cNvPr>
          <p:cNvPicPr>
            <a:picLocks noChangeAspect="1"/>
          </p:cNvPicPr>
          <p:nvPr/>
        </p:nvPicPr>
        <p:blipFill>
          <a:blip r:embed="rId2"/>
          <a:stretch>
            <a:fillRect/>
          </a:stretch>
        </p:blipFill>
        <p:spPr>
          <a:xfrm>
            <a:off x="5291875" y="5085036"/>
            <a:ext cx="2289368" cy="1620564"/>
          </a:xfrm>
          <a:prstGeom prst="rect">
            <a:avLst/>
          </a:prstGeom>
        </p:spPr>
      </p:pic>
    </p:spTree>
    <p:extLst>
      <p:ext uri="{BB962C8B-B14F-4D97-AF65-F5344CB8AC3E}">
        <p14:creationId xmlns:p14="http://schemas.microsoft.com/office/powerpoint/2010/main" val="322250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25D4-886C-024C-80D5-2A689F28CD3A}"/>
              </a:ext>
            </a:extLst>
          </p:cNvPr>
          <p:cNvSpPr>
            <a:spLocks noGrp="1"/>
          </p:cNvSpPr>
          <p:nvPr>
            <p:ph type="title"/>
          </p:nvPr>
        </p:nvSpPr>
        <p:spPr/>
        <p:txBody>
          <a:bodyPr/>
          <a:lstStyle/>
          <a:p>
            <a:r>
              <a:rPr lang="en-US" dirty="0"/>
              <a:t>Elastic Load Balancer</a:t>
            </a:r>
          </a:p>
        </p:txBody>
      </p:sp>
      <p:sp>
        <p:nvSpPr>
          <p:cNvPr id="3" name="Text Placeholder 2">
            <a:extLst>
              <a:ext uri="{FF2B5EF4-FFF2-40B4-BE49-F238E27FC236}">
                <a16:creationId xmlns:a16="http://schemas.microsoft.com/office/drawing/2014/main" id="{883094CF-D85F-4141-B66C-31FB3B094063}"/>
              </a:ext>
            </a:extLst>
          </p:cNvPr>
          <p:cNvSpPr>
            <a:spLocks noGrp="1"/>
          </p:cNvSpPr>
          <p:nvPr>
            <p:ph type="body" idx="1"/>
          </p:nvPr>
        </p:nvSpPr>
        <p:spPr/>
        <p:txBody>
          <a:bodyPr/>
          <a:lstStyle/>
          <a:p>
            <a:r>
              <a:rPr lang="en-US" dirty="0"/>
              <a:t> There are two types of elastic load balancers: </a:t>
            </a:r>
          </a:p>
          <a:p>
            <a:pPr lvl="1"/>
            <a:r>
              <a:rPr lang="en-US" b="1" dirty="0"/>
              <a:t>Application Load Balancers</a:t>
            </a:r>
            <a:r>
              <a:rPr lang="en-US" dirty="0"/>
              <a:t>: Usually used for http/https communications </a:t>
            </a:r>
            <a:r>
              <a:rPr lang="en-US" b="1" dirty="0"/>
              <a:t>application load balancers</a:t>
            </a:r>
            <a:r>
              <a:rPr lang="en-US" dirty="0"/>
              <a:t> are intended, usually, for external communications with the internet. If you have a </a:t>
            </a:r>
            <a:r>
              <a:rPr lang="en-US" b="1" dirty="0"/>
              <a:t>service </a:t>
            </a:r>
            <a:r>
              <a:rPr lang="en-US" dirty="0"/>
              <a:t>(like our Tommy </a:t>
            </a:r>
            <a:r>
              <a:rPr lang="en-US" dirty="0" err="1"/>
              <a:t>Wiseau</a:t>
            </a:r>
            <a:r>
              <a:rPr lang="en-US" dirty="0"/>
              <a:t> quoting service) then you would use an ALB to manage the incoming http(s) requests and direct them to the appropriate container service.</a:t>
            </a:r>
          </a:p>
          <a:p>
            <a:pPr lvl="1"/>
            <a:r>
              <a:rPr lang="en-US" b="1" dirty="0"/>
              <a:t> Network Load Balancers:</a:t>
            </a:r>
            <a:r>
              <a:rPr lang="en-US" dirty="0"/>
              <a:t> these work mostly in the TCP/TLS realm and deal with internal items to your application- not often from HTTP(s) – though the CAN be. </a:t>
            </a:r>
            <a:endParaRPr lang="en-US" b="1" dirty="0"/>
          </a:p>
        </p:txBody>
      </p:sp>
      <p:pic>
        <p:nvPicPr>
          <p:cNvPr id="4" name="Picture 3">
            <a:extLst>
              <a:ext uri="{FF2B5EF4-FFF2-40B4-BE49-F238E27FC236}">
                <a16:creationId xmlns:a16="http://schemas.microsoft.com/office/drawing/2014/main" id="{4B48D7EB-F949-674C-A804-EAA2BDBD71EA}"/>
              </a:ext>
            </a:extLst>
          </p:cNvPr>
          <p:cNvPicPr>
            <a:picLocks noChangeAspect="1"/>
          </p:cNvPicPr>
          <p:nvPr/>
        </p:nvPicPr>
        <p:blipFill>
          <a:blip r:embed="rId2"/>
          <a:stretch>
            <a:fillRect/>
          </a:stretch>
        </p:blipFill>
        <p:spPr>
          <a:xfrm>
            <a:off x="4262017" y="5255172"/>
            <a:ext cx="1235550" cy="1450428"/>
          </a:xfrm>
          <a:prstGeom prst="rect">
            <a:avLst/>
          </a:prstGeom>
        </p:spPr>
      </p:pic>
    </p:spTree>
    <p:extLst>
      <p:ext uri="{BB962C8B-B14F-4D97-AF65-F5344CB8AC3E}">
        <p14:creationId xmlns:p14="http://schemas.microsoft.com/office/powerpoint/2010/main" val="61139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A05D-CEC7-4540-812D-5C5914150B7C}"/>
              </a:ext>
            </a:extLst>
          </p:cNvPr>
          <p:cNvSpPr>
            <a:spLocks noGrp="1"/>
          </p:cNvSpPr>
          <p:nvPr>
            <p:ph type="title"/>
          </p:nvPr>
        </p:nvSpPr>
        <p:spPr/>
        <p:txBody>
          <a:bodyPr/>
          <a:lstStyle/>
          <a:p>
            <a:r>
              <a:rPr lang="en-US" dirty="0"/>
              <a:t>Load Balancers</a:t>
            </a:r>
          </a:p>
        </p:txBody>
      </p:sp>
      <p:sp>
        <p:nvSpPr>
          <p:cNvPr id="3" name="Text Placeholder 2">
            <a:extLst>
              <a:ext uri="{FF2B5EF4-FFF2-40B4-BE49-F238E27FC236}">
                <a16:creationId xmlns:a16="http://schemas.microsoft.com/office/drawing/2014/main" id="{4F58F70C-D431-7341-9A67-037221943590}"/>
              </a:ext>
            </a:extLst>
          </p:cNvPr>
          <p:cNvSpPr>
            <a:spLocks noGrp="1"/>
          </p:cNvSpPr>
          <p:nvPr>
            <p:ph type="body" idx="1"/>
          </p:nvPr>
        </p:nvSpPr>
        <p:spPr/>
        <p:txBody>
          <a:bodyPr/>
          <a:lstStyle/>
          <a:p>
            <a:r>
              <a:rPr lang="en-US" dirty="0"/>
              <a:t> Load balancers come with some phenomenal advantages- like </a:t>
            </a:r>
            <a:r>
              <a:rPr lang="en-US" b="1" dirty="0"/>
              <a:t>health checks</a:t>
            </a:r>
            <a:r>
              <a:rPr lang="en-US" dirty="0"/>
              <a:t>- basically pings to your </a:t>
            </a:r>
            <a:r>
              <a:rPr lang="en-US" b="1" dirty="0"/>
              <a:t>service</a:t>
            </a:r>
            <a:r>
              <a:rPr lang="en-US" dirty="0"/>
              <a:t> that check to see if it is available. This means that you can default the ELB to send </a:t>
            </a:r>
            <a:r>
              <a:rPr lang="en-US" b="1" dirty="0"/>
              <a:t>404</a:t>
            </a:r>
            <a:r>
              <a:rPr lang="en-US" dirty="0"/>
              <a:t> in the case of a failed health check to your service.</a:t>
            </a:r>
          </a:p>
          <a:p>
            <a:r>
              <a:rPr lang="en-US" dirty="0"/>
              <a:t> Load balancers aim for </a:t>
            </a:r>
            <a:r>
              <a:rPr lang="en-US" b="1" dirty="0"/>
              <a:t>target groups</a:t>
            </a:r>
            <a:r>
              <a:rPr lang="en-US" dirty="0"/>
              <a:t> which are really just synonyms for </a:t>
            </a:r>
            <a:r>
              <a:rPr lang="en-US" b="1" dirty="0"/>
              <a:t>services</a:t>
            </a:r>
            <a:r>
              <a:rPr lang="en-US" dirty="0"/>
              <a:t>.</a:t>
            </a:r>
          </a:p>
          <a:p>
            <a:r>
              <a:rPr lang="en-US" dirty="0"/>
              <a:t> </a:t>
            </a:r>
            <a:r>
              <a:rPr lang="en-US" b="1" dirty="0"/>
              <a:t>ELBs</a:t>
            </a:r>
            <a:r>
              <a:rPr lang="en-US" dirty="0"/>
              <a:t> can be set up to accept incoming connections from domains you have purchased (though AWS </a:t>
            </a:r>
            <a:r>
              <a:rPr lang="en-US" b="1" dirty="0"/>
              <a:t>route 53</a:t>
            </a:r>
            <a:r>
              <a:rPr lang="en-US" dirty="0"/>
              <a:t> for example).</a:t>
            </a:r>
          </a:p>
        </p:txBody>
      </p:sp>
      <p:pic>
        <p:nvPicPr>
          <p:cNvPr id="4" name="Picture 3">
            <a:extLst>
              <a:ext uri="{FF2B5EF4-FFF2-40B4-BE49-F238E27FC236}">
                <a16:creationId xmlns:a16="http://schemas.microsoft.com/office/drawing/2014/main" id="{FDC8529B-7757-4B48-B8CC-136B166EE112}"/>
              </a:ext>
            </a:extLst>
          </p:cNvPr>
          <p:cNvPicPr>
            <a:picLocks noChangeAspect="1"/>
          </p:cNvPicPr>
          <p:nvPr/>
        </p:nvPicPr>
        <p:blipFill>
          <a:blip r:embed="rId2"/>
          <a:stretch>
            <a:fillRect/>
          </a:stretch>
        </p:blipFill>
        <p:spPr>
          <a:xfrm>
            <a:off x="5276193" y="5437788"/>
            <a:ext cx="1690414" cy="1267811"/>
          </a:xfrm>
          <a:prstGeom prst="rect">
            <a:avLst/>
          </a:prstGeom>
        </p:spPr>
      </p:pic>
    </p:spTree>
    <p:extLst>
      <p:ext uri="{BB962C8B-B14F-4D97-AF65-F5344CB8AC3E}">
        <p14:creationId xmlns:p14="http://schemas.microsoft.com/office/powerpoint/2010/main" val="51579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Container management</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1B42-E788-4B46-A55D-BA57E7DD64EB}"/>
              </a:ext>
            </a:extLst>
          </p:cNvPr>
          <p:cNvSpPr>
            <a:spLocks noGrp="1"/>
          </p:cNvSpPr>
          <p:nvPr>
            <p:ph type="title"/>
          </p:nvPr>
        </p:nvSpPr>
        <p:spPr/>
        <p:txBody>
          <a:bodyPr/>
          <a:lstStyle/>
          <a:p>
            <a:r>
              <a:rPr lang="en-US" dirty="0"/>
              <a:t>ECS set up as a target group</a:t>
            </a:r>
          </a:p>
        </p:txBody>
      </p:sp>
      <p:sp>
        <p:nvSpPr>
          <p:cNvPr id="3" name="Text Placeholder 2">
            <a:extLst>
              <a:ext uri="{FF2B5EF4-FFF2-40B4-BE49-F238E27FC236}">
                <a16:creationId xmlns:a16="http://schemas.microsoft.com/office/drawing/2014/main" id="{09E41B0C-34A2-AA4E-A1D8-781AFE4F7CB8}"/>
              </a:ext>
            </a:extLst>
          </p:cNvPr>
          <p:cNvSpPr>
            <a:spLocks noGrp="1"/>
          </p:cNvSpPr>
          <p:nvPr>
            <p:ph type="body" idx="1"/>
          </p:nvPr>
        </p:nvSpPr>
        <p:spPr/>
        <p:txBody>
          <a:bodyPr/>
          <a:lstStyle/>
          <a:p>
            <a:r>
              <a:rPr lang="en-US" dirty="0"/>
              <a:t> ELBs can also </a:t>
            </a:r>
            <a:r>
              <a:rPr lang="en-US" b="1" dirty="0"/>
              <a:t>route</a:t>
            </a:r>
            <a:r>
              <a:rPr lang="en-US" dirty="0"/>
              <a:t> traffic through a really easy-to-use interface that allows you to send traffic to various places once it hits the ELB. </a:t>
            </a:r>
          </a:p>
          <a:p>
            <a:r>
              <a:rPr lang="en-US" dirty="0"/>
              <a:t> You can define these routes and rules and therefore be set up to accept routes on sub-domains like /</a:t>
            </a:r>
            <a:r>
              <a:rPr lang="en-US" dirty="0" err="1"/>
              <a:t>api</a:t>
            </a:r>
            <a:r>
              <a:rPr lang="en-US" dirty="0"/>
              <a:t>/v1 for example. </a:t>
            </a:r>
          </a:p>
          <a:p>
            <a:r>
              <a:rPr lang="en-US" dirty="0"/>
              <a:t> Check out the rules section for more on this.</a:t>
            </a:r>
          </a:p>
        </p:txBody>
      </p:sp>
      <p:pic>
        <p:nvPicPr>
          <p:cNvPr id="4" name="Picture 3">
            <a:extLst>
              <a:ext uri="{FF2B5EF4-FFF2-40B4-BE49-F238E27FC236}">
                <a16:creationId xmlns:a16="http://schemas.microsoft.com/office/drawing/2014/main" id="{1DD15B15-14F8-7541-AD20-5FF9D8664C1F}"/>
              </a:ext>
            </a:extLst>
          </p:cNvPr>
          <p:cNvPicPr>
            <a:picLocks noChangeAspect="1"/>
          </p:cNvPicPr>
          <p:nvPr/>
        </p:nvPicPr>
        <p:blipFill>
          <a:blip r:embed="rId2"/>
          <a:stretch>
            <a:fillRect/>
          </a:stretch>
        </p:blipFill>
        <p:spPr>
          <a:xfrm>
            <a:off x="3361120" y="4677334"/>
            <a:ext cx="2421759" cy="1923162"/>
          </a:xfrm>
          <a:prstGeom prst="rect">
            <a:avLst/>
          </a:prstGeom>
        </p:spPr>
      </p:pic>
    </p:spTree>
    <p:extLst>
      <p:ext uri="{BB962C8B-B14F-4D97-AF65-F5344CB8AC3E}">
        <p14:creationId xmlns:p14="http://schemas.microsoft.com/office/powerpoint/2010/main" val="305935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Managing docker containers</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Obviously containerization has become a major force in modern programming (if you’re not using it I suggest that you look into it!)</a:t>
            </a:r>
          </a:p>
          <a:p>
            <a:r>
              <a:rPr lang="en-US" dirty="0"/>
              <a:t> Containerization is basically a way to use Docker Containers to wrap code. </a:t>
            </a:r>
          </a:p>
          <a:p>
            <a:r>
              <a:rPr lang="en-US" dirty="0"/>
              <a:t>Docker containers ARE a form of Infrastructure-as-code- that infrastructure coming in the form of </a:t>
            </a:r>
            <a:r>
              <a:rPr lang="en-US" b="1" dirty="0"/>
              <a:t>docker files</a:t>
            </a:r>
            <a:r>
              <a:rPr lang="en-US" dirty="0"/>
              <a:t> which we demonstrated in lesson one.</a:t>
            </a:r>
          </a:p>
        </p:txBody>
      </p:sp>
      <p:pic>
        <p:nvPicPr>
          <p:cNvPr id="5" name="Picture 4">
            <a:extLst>
              <a:ext uri="{FF2B5EF4-FFF2-40B4-BE49-F238E27FC236}">
                <a16:creationId xmlns:a16="http://schemas.microsoft.com/office/drawing/2014/main" id="{FC01A3B9-8B65-364E-8759-E4808692B6C0}"/>
              </a:ext>
            </a:extLst>
          </p:cNvPr>
          <p:cNvPicPr>
            <a:picLocks noChangeAspect="1"/>
          </p:cNvPicPr>
          <p:nvPr/>
        </p:nvPicPr>
        <p:blipFill>
          <a:blip r:embed="rId2"/>
          <a:stretch>
            <a:fillRect/>
          </a:stretch>
        </p:blipFill>
        <p:spPr>
          <a:xfrm>
            <a:off x="3706210" y="5169776"/>
            <a:ext cx="1422838" cy="1422838"/>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FD9C-2F14-5348-A250-DF6FC9C5C310}"/>
              </a:ext>
            </a:extLst>
          </p:cNvPr>
          <p:cNvSpPr>
            <a:spLocks noGrp="1"/>
          </p:cNvSpPr>
          <p:nvPr>
            <p:ph type="title"/>
          </p:nvPr>
        </p:nvSpPr>
        <p:spPr/>
        <p:txBody>
          <a:bodyPr/>
          <a:lstStyle/>
          <a:p>
            <a:r>
              <a:rPr lang="en-US" dirty="0"/>
              <a:t>Container management</a:t>
            </a:r>
          </a:p>
        </p:txBody>
      </p:sp>
      <p:sp>
        <p:nvSpPr>
          <p:cNvPr id="3" name="Text Placeholder 2">
            <a:extLst>
              <a:ext uri="{FF2B5EF4-FFF2-40B4-BE49-F238E27FC236}">
                <a16:creationId xmlns:a16="http://schemas.microsoft.com/office/drawing/2014/main" id="{E3377567-993D-2E42-AD31-2568B59E69FA}"/>
              </a:ext>
            </a:extLst>
          </p:cNvPr>
          <p:cNvSpPr>
            <a:spLocks noGrp="1"/>
          </p:cNvSpPr>
          <p:nvPr>
            <p:ph type="body" idx="1"/>
          </p:nvPr>
        </p:nvSpPr>
        <p:spPr/>
        <p:txBody>
          <a:bodyPr/>
          <a:lstStyle/>
          <a:p>
            <a:r>
              <a:rPr lang="en-US" dirty="0"/>
              <a:t> So another big advantage of keeping your infrastructure-as-code is that you can have your developers create local environments based on infrastructure documents in the cloud.</a:t>
            </a:r>
          </a:p>
          <a:p>
            <a:r>
              <a:rPr lang="en-US" dirty="0"/>
              <a:t> This can save you a TON of issues around re-creating the production environment for development and testing locally. </a:t>
            </a:r>
          </a:p>
          <a:p>
            <a:r>
              <a:rPr lang="en-US" dirty="0"/>
              <a:t> If you’ve ever used the “Golden Image” to provision servers before you’re familiar with the difficulties of maintaining the STATE of an environment for testing.</a:t>
            </a:r>
          </a:p>
        </p:txBody>
      </p:sp>
    </p:spTree>
    <p:extLst>
      <p:ext uri="{BB962C8B-B14F-4D97-AF65-F5344CB8AC3E}">
        <p14:creationId xmlns:p14="http://schemas.microsoft.com/office/powerpoint/2010/main" val="371726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E763-A3CC-0E4C-BA82-35B0C3EFA4F2}"/>
              </a:ext>
            </a:extLst>
          </p:cNvPr>
          <p:cNvSpPr>
            <a:spLocks noGrp="1"/>
          </p:cNvSpPr>
          <p:nvPr>
            <p:ph type="title"/>
          </p:nvPr>
        </p:nvSpPr>
        <p:spPr/>
        <p:txBody>
          <a:bodyPr/>
          <a:lstStyle/>
          <a:p>
            <a:r>
              <a:rPr lang="en-US" dirty="0"/>
              <a:t>Container management (cont’d)</a:t>
            </a:r>
          </a:p>
        </p:txBody>
      </p:sp>
      <p:sp>
        <p:nvSpPr>
          <p:cNvPr id="3" name="Text Placeholder 2">
            <a:extLst>
              <a:ext uri="{FF2B5EF4-FFF2-40B4-BE49-F238E27FC236}">
                <a16:creationId xmlns:a16="http://schemas.microsoft.com/office/drawing/2014/main" id="{07A1CA69-310E-BA48-92A0-E836F8E82E7A}"/>
              </a:ext>
            </a:extLst>
          </p:cNvPr>
          <p:cNvSpPr>
            <a:spLocks noGrp="1"/>
          </p:cNvSpPr>
          <p:nvPr>
            <p:ph type="body" idx="1"/>
          </p:nvPr>
        </p:nvSpPr>
        <p:spPr/>
        <p:txBody>
          <a:bodyPr/>
          <a:lstStyle/>
          <a:p>
            <a:r>
              <a:rPr lang="en-US" dirty="0"/>
              <a:t> So like any other codebase we would like to keep some sort of </a:t>
            </a:r>
            <a:r>
              <a:rPr lang="en-US" b="1" dirty="0"/>
              <a:t>version control</a:t>
            </a:r>
            <a:r>
              <a:rPr lang="en-US" dirty="0"/>
              <a:t> for our infrastructure code. This gives us a lot of the advantages of version control in our code base including things like keeping old versions of your infrastructure code to roll back to in case of an error.</a:t>
            </a:r>
          </a:p>
          <a:p>
            <a:r>
              <a:rPr lang="en-US" dirty="0"/>
              <a:t> So ideally in this situation we would have some sort of repo similar to a </a:t>
            </a:r>
            <a:r>
              <a:rPr lang="en-US" dirty="0" err="1"/>
              <a:t>github</a:t>
            </a:r>
            <a:r>
              <a:rPr lang="en-US" dirty="0"/>
              <a:t> repository setup where we could store IMAGES from our DOCKERFILES.</a:t>
            </a:r>
          </a:p>
        </p:txBody>
      </p:sp>
      <p:pic>
        <p:nvPicPr>
          <p:cNvPr id="4" name="Picture 3">
            <a:extLst>
              <a:ext uri="{FF2B5EF4-FFF2-40B4-BE49-F238E27FC236}">
                <a16:creationId xmlns:a16="http://schemas.microsoft.com/office/drawing/2014/main" id="{371CD56D-0246-E045-96E0-5B8F09510304}"/>
              </a:ext>
            </a:extLst>
          </p:cNvPr>
          <p:cNvPicPr>
            <a:picLocks noChangeAspect="1"/>
          </p:cNvPicPr>
          <p:nvPr/>
        </p:nvPicPr>
        <p:blipFill>
          <a:blip r:embed="rId2"/>
          <a:stretch>
            <a:fillRect/>
          </a:stretch>
        </p:blipFill>
        <p:spPr>
          <a:xfrm>
            <a:off x="3842425" y="5412828"/>
            <a:ext cx="1859656" cy="1292772"/>
          </a:xfrm>
          <a:prstGeom prst="rect">
            <a:avLst/>
          </a:prstGeom>
        </p:spPr>
      </p:pic>
    </p:spTree>
    <p:extLst>
      <p:ext uri="{BB962C8B-B14F-4D97-AF65-F5344CB8AC3E}">
        <p14:creationId xmlns:p14="http://schemas.microsoft.com/office/powerpoint/2010/main" val="301880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D4CD-093C-A04C-AB26-7D5D9A22B10B}"/>
              </a:ext>
            </a:extLst>
          </p:cNvPr>
          <p:cNvSpPr>
            <a:spLocks noGrp="1"/>
          </p:cNvSpPr>
          <p:nvPr>
            <p:ph type="title"/>
          </p:nvPr>
        </p:nvSpPr>
        <p:spPr/>
        <p:txBody>
          <a:bodyPr/>
          <a:lstStyle/>
          <a:p>
            <a:r>
              <a:rPr lang="en-US" dirty="0"/>
              <a:t>Container Management (continued)</a:t>
            </a:r>
          </a:p>
        </p:txBody>
      </p:sp>
      <p:sp>
        <p:nvSpPr>
          <p:cNvPr id="3" name="Text Placeholder 2">
            <a:extLst>
              <a:ext uri="{FF2B5EF4-FFF2-40B4-BE49-F238E27FC236}">
                <a16:creationId xmlns:a16="http://schemas.microsoft.com/office/drawing/2014/main" id="{89F9F64D-2DBC-1844-B175-ECEF1F1691CE}"/>
              </a:ext>
            </a:extLst>
          </p:cNvPr>
          <p:cNvSpPr>
            <a:spLocks noGrp="1"/>
          </p:cNvSpPr>
          <p:nvPr>
            <p:ph type="body" idx="1"/>
          </p:nvPr>
        </p:nvSpPr>
        <p:spPr/>
        <p:txBody>
          <a:bodyPr/>
          <a:lstStyle/>
          <a:p>
            <a:r>
              <a:rPr lang="en-US" dirty="0"/>
              <a:t> AWS provides a repository method for DOCKER IMAGES that your developers could use to develop from. You can push these images directly to production from the repository master branch and guarantee that the image in the repo (read- the environment) will match what’s in production.</a:t>
            </a:r>
          </a:p>
          <a:p>
            <a:r>
              <a:rPr lang="en-US" dirty="0"/>
              <a:t> The advantage here is also that you can pass an image down to your </a:t>
            </a:r>
            <a:r>
              <a:rPr lang="en-US" dirty="0" err="1"/>
              <a:t>devs</a:t>
            </a:r>
            <a:r>
              <a:rPr lang="en-US" dirty="0"/>
              <a:t>, they do work on the codebase, wrap up the code into an image, and pass it back and we can deploy that image directly.</a:t>
            </a:r>
          </a:p>
        </p:txBody>
      </p:sp>
      <p:pic>
        <p:nvPicPr>
          <p:cNvPr id="4" name="Picture 3">
            <a:extLst>
              <a:ext uri="{FF2B5EF4-FFF2-40B4-BE49-F238E27FC236}">
                <a16:creationId xmlns:a16="http://schemas.microsoft.com/office/drawing/2014/main" id="{85FDA819-2771-974A-A07A-0C2D60044A80}"/>
              </a:ext>
            </a:extLst>
          </p:cNvPr>
          <p:cNvPicPr>
            <a:picLocks noChangeAspect="1"/>
          </p:cNvPicPr>
          <p:nvPr/>
        </p:nvPicPr>
        <p:blipFill>
          <a:blip r:embed="rId2"/>
          <a:stretch>
            <a:fillRect/>
          </a:stretch>
        </p:blipFill>
        <p:spPr>
          <a:xfrm>
            <a:off x="3972582" y="5841671"/>
            <a:ext cx="1198836" cy="656788"/>
          </a:xfrm>
          <a:prstGeom prst="rect">
            <a:avLst/>
          </a:prstGeom>
        </p:spPr>
      </p:pic>
    </p:spTree>
    <p:extLst>
      <p:ext uri="{BB962C8B-B14F-4D97-AF65-F5344CB8AC3E}">
        <p14:creationId xmlns:p14="http://schemas.microsoft.com/office/powerpoint/2010/main" val="28263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FBFF-E642-8F4D-8CD6-F3A856D64536}"/>
              </a:ext>
            </a:extLst>
          </p:cNvPr>
          <p:cNvSpPr>
            <a:spLocks noGrp="1"/>
          </p:cNvSpPr>
          <p:nvPr>
            <p:ph type="title"/>
          </p:nvPr>
        </p:nvSpPr>
        <p:spPr/>
        <p:txBody>
          <a:bodyPr/>
          <a:lstStyle/>
          <a:p>
            <a:r>
              <a:rPr lang="en-US" dirty="0"/>
              <a:t>Elastic Container Registry (ECR</a:t>
            </a:r>
          </a:p>
        </p:txBody>
      </p:sp>
      <p:sp>
        <p:nvSpPr>
          <p:cNvPr id="3" name="Text Placeholder 2">
            <a:extLst>
              <a:ext uri="{FF2B5EF4-FFF2-40B4-BE49-F238E27FC236}">
                <a16:creationId xmlns:a16="http://schemas.microsoft.com/office/drawing/2014/main" id="{93B371F7-F388-8F4F-A71B-98EF52984BE3}"/>
              </a:ext>
            </a:extLst>
          </p:cNvPr>
          <p:cNvSpPr>
            <a:spLocks noGrp="1"/>
          </p:cNvSpPr>
          <p:nvPr>
            <p:ph type="body" idx="1"/>
          </p:nvPr>
        </p:nvSpPr>
        <p:spPr/>
        <p:txBody>
          <a:bodyPr/>
          <a:lstStyle/>
          <a:p>
            <a:r>
              <a:rPr lang="en-US" dirty="0"/>
              <a:t> So the </a:t>
            </a:r>
            <a:r>
              <a:rPr lang="en-US" b="1" dirty="0"/>
              <a:t>elastic container registry (</a:t>
            </a:r>
            <a:r>
              <a:rPr lang="en-US" b="1" dirty="0" err="1"/>
              <a:t>ecr</a:t>
            </a:r>
            <a:r>
              <a:rPr lang="en-US" b="1" dirty="0"/>
              <a:t>)</a:t>
            </a:r>
            <a:r>
              <a:rPr lang="en-US" dirty="0"/>
              <a:t> in AWS allows customers a </a:t>
            </a:r>
            <a:r>
              <a:rPr lang="en-US" b="1" dirty="0"/>
              <a:t>private registry</a:t>
            </a:r>
            <a:r>
              <a:rPr lang="en-US" dirty="0"/>
              <a:t> that will allow </a:t>
            </a:r>
            <a:r>
              <a:rPr lang="en-US" dirty="0" err="1"/>
              <a:t>devs</a:t>
            </a:r>
            <a:r>
              <a:rPr lang="en-US" dirty="0"/>
              <a:t> to pull, push, and deploy images while maintaining previous versions.</a:t>
            </a:r>
          </a:p>
          <a:p>
            <a:pPr marL="17780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D55AC47D-26F8-9149-B775-7BFCFF6A29F9}"/>
              </a:ext>
            </a:extLst>
          </p:cNvPr>
          <p:cNvPicPr>
            <a:picLocks noChangeAspect="1"/>
          </p:cNvPicPr>
          <p:nvPr/>
        </p:nvPicPr>
        <p:blipFill>
          <a:blip r:embed="rId2"/>
          <a:stretch>
            <a:fillRect/>
          </a:stretch>
        </p:blipFill>
        <p:spPr>
          <a:xfrm>
            <a:off x="441434" y="3278570"/>
            <a:ext cx="7935311" cy="3227990"/>
          </a:xfrm>
          <a:prstGeom prst="rect">
            <a:avLst/>
          </a:prstGeom>
        </p:spPr>
      </p:pic>
    </p:spTree>
    <p:extLst>
      <p:ext uri="{BB962C8B-B14F-4D97-AF65-F5344CB8AC3E}">
        <p14:creationId xmlns:p14="http://schemas.microsoft.com/office/powerpoint/2010/main" val="34162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DA6C-6F86-6A4B-AB8F-459CFE568A96}"/>
              </a:ext>
            </a:extLst>
          </p:cNvPr>
          <p:cNvSpPr>
            <a:spLocks noGrp="1"/>
          </p:cNvSpPr>
          <p:nvPr>
            <p:ph type="title"/>
          </p:nvPr>
        </p:nvSpPr>
        <p:spPr/>
        <p:txBody>
          <a:bodyPr/>
          <a:lstStyle/>
          <a:p>
            <a:r>
              <a:rPr lang="en-US" dirty="0"/>
              <a:t>ECR Workflow</a:t>
            </a:r>
          </a:p>
        </p:txBody>
      </p:sp>
      <p:sp>
        <p:nvSpPr>
          <p:cNvPr id="3" name="Text Placeholder 2">
            <a:extLst>
              <a:ext uri="{FF2B5EF4-FFF2-40B4-BE49-F238E27FC236}">
                <a16:creationId xmlns:a16="http://schemas.microsoft.com/office/drawing/2014/main" id="{F6E0F9DD-0B68-F840-A410-32017C6A20CA}"/>
              </a:ext>
            </a:extLst>
          </p:cNvPr>
          <p:cNvSpPr>
            <a:spLocks noGrp="1"/>
          </p:cNvSpPr>
          <p:nvPr>
            <p:ph type="body" idx="1"/>
          </p:nvPr>
        </p:nvSpPr>
        <p:spPr/>
        <p:txBody>
          <a:bodyPr/>
          <a:lstStyle/>
          <a:p>
            <a:r>
              <a:rPr lang="en-US" dirty="0"/>
              <a:t> So the Elastic Container Registry workflow is as follows:</a:t>
            </a:r>
          </a:p>
          <a:p>
            <a:pPr lvl="1"/>
            <a:r>
              <a:rPr lang="en-US" dirty="0"/>
              <a:t> DevOps pushes an initial base image to the repository</a:t>
            </a:r>
          </a:p>
          <a:p>
            <a:pPr lvl="1"/>
            <a:r>
              <a:rPr lang="en-US" dirty="0"/>
              <a:t> Developers pull the base image and do some work on the code.</a:t>
            </a:r>
          </a:p>
          <a:p>
            <a:pPr lvl="1"/>
            <a:r>
              <a:rPr lang="en-US" dirty="0"/>
              <a:t> Developers build (and locally run) the image that was pulled from the </a:t>
            </a:r>
            <a:r>
              <a:rPr lang="en-US" dirty="0" err="1"/>
              <a:t>devops</a:t>
            </a:r>
            <a:r>
              <a:rPr lang="en-US" dirty="0"/>
              <a:t> repo. Once they have proven that it works locally and it is ready to go…</a:t>
            </a:r>
          </a:p>
          <a:p>
            <a:pPr lvl="1"/>
            <a:r>
              <a:rPr lang="en-US" dirty="0"/>
              <a:t> Developers PUSH the updated image BACK to the repository with a tag that states the version. </a:t>
            </a:r>
          </a:p>
          <a:p>
            <a:pPr lvl="1"/>
            <a:r>
              <a:rPr lang="en-US" dirty="0"/>
              <a:t> Dev/OPS deploys the image to the </a:t>
            </a:r>
            <a:r>
              <a:rPr lang="en-US" b="1" dirty="0"/>
              <a:t>EC2 cluster</a:t>
            </a:r>
          </a:p>
        </p:txBody>
      </p:sp>
      <p:pic>
        <p:nvPicPr>
          <p:cNvPr id="4" name="Picture 3">
            <a:extLst>
              <a:ext uri="{FF2B5EF4-FFF2-40B4-BE49-F238E27FC236}">
                <a16:creationId xmlns:a16="http://schemas.microsoft.com/office/drawing/2014/main" id="{B9699E09-AF1D-0C4D-8F2E-AB07A1648090}"/>
              </a:ext>
            </a:extLst>
          </p:cNvPr>
          <p:cNvPicPr>
            <a:picLocks noChangeAspect="1"/>
          </p:cNvPicPr>
          <p:nvPr/>
        </p:nvPicPr>
        <p:blipFill>
          <a:blip r:embed="rId2"/>
          <a:stretch>
            <a:fillRect/>
          </a:stretch>
        </p:blipFill>
        <p:spPr>
          <a:xfrm>
            <a:off x="7252138" y="5079124"/>
            <a:ext cx="1428750" cy="1428750"/>
          </a:xfrm>
          <a:prstGeom prst="rect">
            <a:avLst/>
          </a:prstGeom>
        </p:spPr>
      </p:pic>
    </p:spTree>
    <p:extLst>
      <p:ext uri="{BB962C8B-B14F-4D97-AF65-F5344CB8AC3E}">
        <p14:creationId xmlns:p14="http://schemas.microsoft.com/office/powerpoint/2010/main" val="153585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5563-8DC0-094E-B0C7-904F59E3F6CB}"/>
              </a:ext>
            </a:extLst>
          </p:cNvPr>
          <p:cNvSpPr>
            <a:spLocks noGrp="1"/>
          </p:cNvSpPr>
          <p:nvPr>
            <p:ph type="title"/>
          </p:nvPr>
        </p:nvSpPr>
        <p:spPr/>
        <p:txBody>
          <a:bodyPr/>
          <a:lstStyle/>
          <a:p>
            <a:r>
              <a:rPr lang="en-US" dirty="0"/>
              <a:t>Clusters in ECS</a:t>
            </a:r>
          </a:p>
        </p:txBody>
      </p:sp>
      <p:sp>
        <p:nvSpPr>
          <p:cNvPr id="3" name="Text Placeholder 2">
            <a:extLst>
              <a:ext uri="{FF2B5EF4-FFF2-40B4-BE49-F238E27FC236}">
                <a16:creationId xmlns:a16="http://schemas.microsoft.com/office/drawing/2014/main" id="{508A33F5-537C-8B4D-9CE1-B38E5854AE39}"/>
              </a:ext>
            </a:extLst>
          </p:cNvPr>
          <p:cNvSpPr>
            <a:spLocks noGrp="1"/>
          </p:cNvSpPr>
          <p:nvPr>
            <p:ph type="body" idx="1"/>
          </p:nvPr>
        </p:nvSpPr>
        <p:spPr/>
        <p:txBody>
          <a:bodyPr/>
          <a:lstStyle/>
          <a:p>
            <a:r>
              <a:rPr lang="en-US" dirty="0"/>
              <a:t> So the next logical question is: where do we deploy the images to? WELL- AWS ECS comes with CLUSTERS that run the containers that you send. </a:t>
            </a:r>
          </a:p>
          <a:p>
            <a:r>
              <a:rPr lang="en-US" dirty="0"/>
              <a:t> These </a:t>
            </a:r>
            <a:r>
              <a:rPr lang="en-US" b="1" dirty="0"/>
              <a:t>clusters</a:t>
            </a:r>
            <a:r>
              <a:rPr lang="en-US" dirty="0"/>
              <a:t> are ec2 instances that run your containers. The ec2 instances are </a:t>
            </a:r>
            <a:r>
              <a:rPr lang="en-US" b="1" dirty="0"/>
              <a:t>completely</a:t>
            </a:r>
            <a:r>
              <a:rPr lang="en-US" dirty="0"/>
              <a:t> run by AWS- you don’t touch them or have anything at all to do with them. Your only concern is your containers.</a:t>
            </a:r>
          </a:p>
          <a:p>
            <a:r>
              <a:rPr lang="en-US" dirty="0"/>
              <a:t> To set up this system you run your </a:t>
            </a:r>
            <a:r>
              <a:rPr lang="en-US" b="1" dirty="0"/>
              <a:t>container</a:t>
            </a:r>
            <a:r>
              <a:rPr lang="en-US" dirty="0"/>
              <a:t> as a </a:t>
            </a:r>
            <a:r>
              <a:rPr lang="en-US" b="1" dirty="0"/>
              <a:t>task </a:t>
            </a:r>
            <a:r>
              <a:rPr lang="en-US" dirty="0"/>
              <a:t>on a </a:t>
            </a:r>
            <a:r>
              <a:rPr lang="en-US" b="1" dirty="0"/>
              <a:t>service</a:t>
            </a:r>
            <a:endParaRPr lang="en-US" dirty="0"/>
          </a:p>
        </p:txBody>
      </p:sp>
      <p:pic>
        <p:nvPicPr>
          <p:cNvPr id="4" name="Picture 3">
            <a:extLst>
              <a:ext uri="{FF2B5EF4-FFF2-40B4-BE49-F238E27FC236}">
                <a16:creationId xmlns:a16="http://schemas.microsoft.com/office/drawing/2014/main" id="{0B752A0C-A306-FC47-A632-30F7D42EC84B}"/>
              </a:ext>
            </a:extLst>
          </p:cNvPr>
          <p:cNvPicPr>
            <a:picLocks noChangeAspect="1"/>
          </p:cNvPicPr>
          <p:nvPr/>
        </p:nvPicPr>
        <p:blipFill>
          <a:blip r:embed="rId2"/>
          <a:stretch>
            <a:fillRect/>
          </a:stretch>
        </p:blipFill>
        <p:spPr>
          <a:xfrm>
            <a:off x="3720661" y="5014091"/>
            <a:ext cx="1512833" cy="1512833"/>
          </a:xfrm>
          <a:prstGeom prst="rect">
            <a:avLst/>
          </a:prstGeom>
        </p:spPr>
      </p:pic>
    </p:spTree>
    <p:extLst>
      <p:ext uri="{BB962C8B-B14F-4D97-AF65-F5344CB8AC3E}">
        <p14:creationId xmlns:p14="http://schemas.microsoft.com/office/powerpoint/2010/main" val="1313429389"/>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44042</TotalTime>
  <Words>1377</Words>
  <Application>Microsoft Macintosh PowerPoint</Application>
  <PresentationFormat>On-screen Show (4:3)</PresentationFormat>
  <Paragraphs>71</Paragraphs>
  <Slides>21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Noto Symbol</vt:lpstr>
      <vt:lpstr>Default Theme</vt:lpstr>
      <vt:lpstr>AWS Architecture 21 May 2019 Fernando Pombeiro</vt:lpstr>
      <vt:lpstr>Container management</vt:lpstr>
      <vt:lpstr>Managing docker containers</vt:lpstr>
      <vt:lpstr>Container management</vt:lpstr>
      <vt:lpstr>Container management (cont’d)</vt:lpstr>
      <vt:lpstr>Container Management (continued)</vt:lpstr>
      <vt:lpstr>Elastic Container Registry (ECR</vt:lpstr>
      <vt:lpstr>ECR Workflow</vt:lpstr>
      <vt:lpstr>Clusters in ECS</vt:lpstr>
      <vt:lpstr>Clusters in ECS (continued)</vt:lpstr>
      <vt:lpstr>ECS Cluster management</vt:lpstr>
      <vt:lpstr>ECS service management</vt:lpstr>
      <vt:lpstr>ECS Service management</vt:lpstr>
      <vt:lpstr>Create a cluster</vt:lpstr>
      <vt:lpstr>Deploying to Fargate</vt:lpstr>
      <vt:lpstr>Elastic Load Balancer</vt:lpstr>
      <vt:lpstr>Elastic Load Balancer</vt:lpstr>
      <vt:lpstr>Elastic Load Balancer</vt:lpstr>
      <vt:lpstr>Load Balancers</vt:lpstr>
      <vt:lpstr>ECS set up as a target group</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302</cp:revision>
  <dcterms:modified xsi:type="dcterms:W3CDTF">2019-05-15T21:57:14Z</dcterms:modified>
</cp:coreProperties>
</file>